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65" r:id="rId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335B"/>
    <a:srgbClr val="448B9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4668"/>
  </p:normalViewPr>
  <p:slideViewPr>
    <p:cSldViewPr snapToGrid="0">
      <p:cViewPr varScale="1">
        <p:scale>
          <a:sx n="52" d="100"/>
          <a:sy n="52" d="100"/>
        </p:scale>
        <p:origin x="89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ot-air balloons viewed from below against a blue sky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Close-up of the top of a hot-air balloon viewed from above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Hot-air balloons viewed from below against a blue sky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hot-air balloon viewed from below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Hot-air balloons viewed from below against a blue sky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3" r:id="rId13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hyperlink" Target="https://advml-frontier.github.io/" TargetMode="Externa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hyperlink" Target="https://cmt3.research.microsoft.com/ADVML2022/Submission/Index" TargetMode="External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New Frontiers in Adversarial Machine Learning"/>
          <p:cNvSpPr txBox="1">
            <a:spLocks noGrp="1"/>
          </p:cNvSpPr>
          <p:nvPr>
            <p:ph type="title"/>
          </p:nvPr>
        </p:nvSpPr>
        <p:spPr>
          <a:xfrm>
            <a:off x="2887675" y="74563"/>
            <a:ext cx="18366220" cy="96227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8000" spc="-159"/>
            </a:lvl1pPr>
          </a:lstStyle>
          <a:p>
            <a:r>
              <a:rPr sz="6600" dirty="0"/>
              <a:t>New Frontiers in Adversarial Machine Learning</a:t>
            </a:r>
          </a:p>
        </p:txBody>
      </p:sp>
      <p:sp>
        <p:nvSpPr>
          <p:cNvPr id="152" name="ICML 2022 Workshop"/>
          <p:cNvSpPr txBox="1"/>
          <p:nvPr/>
        </p:nvSpPr>
        <p:spPr>
          <a:xfrm>
            <a:off x="7374246" y="1034822"/>
            <a:ext cx="9393078" cy="713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lnSpc>
                <a:spcPct val="80000"/>
              </a:lnSpc>
              <a:defRPr sz="7000" b="1" spc="-140">
                <a:solidFill>
                  <a:srgbClr val="FFFFFF"/>
                </a:solidFill>
              </a:defRPr>
            </a:lvl1pPr>
          </a:lstStyle>
          <a:p>
            <a:pPr marL="0" marR="0" lvl="0" indent="0" algn="ctr" defTabSz="2438338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4800" b="1" i="0" u="none" strike="noStrike" kern="0" cap="none" spc="-140" normalizeH="0" baseline="0" noProof="0" dirty="0">
                <a:ln>
                  <a:noFill/>
                </a:ln>
                <a:effectLst/>
                <a:uLnTx/>
                <a:uFillTx/>
                <a:latin typeface="Helvetica Neue"/>
                <a:sym typeface="Helvetica Neue"/>
              </a:rPr>
              <a:t>ICML 2022 Workshop</a:t>
            </a:r>
          </a:p>
        </p:txBody>
      </p:sp>
      <p:sp>
        <p:nvSpPr>
          <p:cNvPr id="153" name="July 22rd,  8:30-16:00 UTC"/>
          <p:cNvSpPr txBox="1"/>
          <p:nvPr/>
        </p:nvSpPr>
        <p:spPr>
          <a:xfrm>
            <a:off x="6659429" y="1786084"/>
            <a:ext cx="11277300" cy="605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lnSpc>
                <a:spcPct val="80000"/>
              </a:lnSpc>
              <a:defRPr sz="6000" b="1" spc="-119">
                <a:solidFill>
                  <a:srgbClr val="FFFFFF"/>
                </a:solidFill>
              </a:defRPr>
            </a:lvl1pPr>
          </a:lstStyle>
          <a:p>
            <a:pPr lvl="0">
              <a:defRPr/>
            </a:pPr>
            <a:r>
              <a:rPr lang="en-US" sz="4000" dirty="0"/>
              <a:t>(In-person)</a:t>
            </a:r>
            <a:endParaRPr kumimoji="0" sz="4000" b="1" i="0" u="none" strike="noStrike" kern="0" cap="none" spc="-119" normalizeH="0" baseline="0" noProof="0" dirty="0">
              <a:ln>
                <a:noFill/>
              </a:ln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54" name="Register at icml.cc"/>
          <p:cNvSpPr txBox="1"/>
          <p:nvPr/>
        </p:nvSpPr>
        <p:spPr>
          <a:xfrm>
            <a:off x="7021637" y="2834497"/>
            <a:ext cx="10340726" cy="700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lnSpc>
                <a:spcPct val="80000"/>
              </a:lnSpc>
              <a:defRPr sz="6000" b="1" spc="-119">
                <a:solidFill>
                  <a:srgbClr val="FFFFFF"/>
                </a:solidFill>
              </a:defRPr>
            </a:lvl1pPr>
          </a:lstStyle>
          <a:p>
            <a:pPr marL="0" marR="0" lvl="0" indent="0" algn="ctr" defTabSz="2438338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-119" normalizeH="0" baseline="0" noProof="0" dirty="0">
                <a:ln>
                  <a:noFill/>
                </a:ln>
                <a:effectLst/>
                <a:uLnTx/>
                <a:uFillTx/>
                <a:latin typeface="Helvetica Neue"/>
                <a:sym typeface="Helvetica Neue"/>
              </a:rPr>
              <a:t>Website: </a:t>
            </a:r>
            <a:r>
              <a:rPr kumimoji="0" lang="en-US" sz="3600" b="1" i="0" u="none" strike="noStrike" kern="0" cap="none" spc="-119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https://advml-frontier.github.io</a:t>
            </a:r>
            <a:endParaRPr kumimoji="0" sz="3600" b="1" i="0" u="none" strike="noStrike" kern="0" cap="none" spc="-119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57" name="Keynote…"/>
          <p:cNvSpPr txBox="1"/>
          <p:nvPr/>
        </p:nvSpPr>
        <p:spPr>
          <a:xfrm>
            <a:off x="14852521" y="4479986"/>
            <a:ext cx="5752499" cy="806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marL="0" marR="0" lvl="0" indent="0" algn="ctr" defTabSz="1828754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250" b="1" spc="-104">
                <a:solidFill>
                  <a:srgbClr val="FFFFFF"/>
                </a:solidFill>
              </a:defRPr>
            </a:pPr>
            <a:r>
              <a:rPr kumimoji="0" sz="4800" b="1" i="0" u="none" strike="noStrike" kern="0" cap="none" spc="-104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Keynote</a:t>
            </a:r>
            <a:r>
              <a:rPr kumimoji="0" lang="en-US" sz="4800" b="1" i="0" u="none" strike="noStrike" kern="0" cap="none" spc="-104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 </a:t>
            </a:r>
            <a:r>
              <a:rPr kumimoji="0" sz="4800" b="1" i="0" u="none" strike="noStrike" kern="0" cap="none" spc="-104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t>Speakers</a:t>
            </a:r>
          </a:p>
        </p:txBody>
      </p:sp>
      <p:sp>
        <p:nvSpPr>
          <p:cNvPr id="11" name="July 22rd,  8:30-16:00 UTC">
            <a:extLst>
              <a:ext uri="{FF2B5EF4-FFF2-40B4-BE49-F238E27FC236}">
                <a16:creationId xmlns:a16="http://schemas.microsoft.com/office/drawing/2014/main" id="{AE8F8AB0-4B14-4CFF-B579-284E81A34C7D}"/>
              </a:ext>
            </a:extLst>
          </p:cNvPr>
          <p:cNvSpPr txBox="1"/>
          <p:nvPr/>
        </p:nvSpPr>
        <p:spPr>
          <a:xfrm>
            <a:off x="7800188" y="2310472"/>
            <a:ext cx="8584164" cy="700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lnSpc>
                <a:spcPct val="80000"/>
              </a:lnSpc>
              <a:defRPr sz="6000" b="1" spc="-119">
                <a:solidFill>
                  <a:srgbClr val="FFFFFF"/>
                </a:solidFill>
              </a:defRPr>
            </a:lvl1pPr>
          </a:lstStyle>
          <a:p>
            <a:pPr marL="0" marR="0" lvl="0" indent="0" algn="ctr" defTabSz="2438338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latin typeface="Helvetica Neue"/>
              </a:rPr>
              <a:t>Baltimore, MD, USA</a:t>
            </a:r>
            <a:endParaRPr kumimoji="0" sz="3600" b="1" i="0" u="none" strike="noStrike" kern="0" cap="none" spc="-119" normalizeH="0" baseline="0" noProof="0" dirty="0">
              <a:ln>
                <a:noFill/>
              </a:ln>
              <a:effectLst/>
              <a:uLnTx/>
              <a:uFillTx/>
              <a:latin typeface="Helvetica Neue"/>
              <a:sym typeface="Helvetica Neue"/>
            </a:endParaRPr>
          </a:p>
        </p:txBody>
      </p:sp>
      <p:sp>
        <p:nvSpPr>
          <p:cNvPr id="12" name="Register at icml.cc">
            <a:extLst>
              <a:ext uri="{FF2B5EF4-FFF2-40B4-BE49-F238E27FC236}">
                <a16:creationId xmlns:a16="http://schemas.microsoft.com/office/drawing/2014/main" id="{0EBE66F1-5847-4239-862A-0D5851F49F22}"/>
              </a:ext>
            </a:extLst>
          </p:cNvPr>
          <p:cNvSpPr txBox="1"/>
          <p:nvPr/>
        </p:nvSpPr>
        <p:spPr>
          <a:xfrm>
            <a:off x="920376" y="3732627"/>
            <a:ext cx="9933003" cy="321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Autofit/>
          </a:bodyPr>
          <a:lstStyle>
            <a:lvl1pPr>
              <a:lnSpc>
                <a:spcPct val="80000"/>
              </a:lnSpc>
              <a:defRPr sz="6000" b="1" spc="-119">
                <a:solidFill>
                  <a:srgbClr val="FFFFFF"/>
                </a:solidFill>
              </a:defRPr>
            </a:lvl1pPr>
          </a:lstStyle>
          <a:p>
            <a:pPr marL="0" marR="0" lvl="0" indent="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Topics of interest:</a:t>
            </a:r>
          </a:p>
          <a:p>
            <a:pPr marL="457200" marR="0" lvl="0" indent="-45720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Adversarial ML Theories: </a:t>
            </a:r>
            <a:r>
              <a:rPr lang="en-US" sz="28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foundations</a:t>
            </a:r>
            <a:r>
              <a:rPr lang="en-US" sz="2800" b="0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28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Metrics and their interconnections</a:t>
            </a:r>
            <a:r>
              <a:rPr lang="en-US" sz="2800" b="0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28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Neurobiology-inspired foundations. </a:t>
            </a:r>
            <a:endParaRPr lang="en-US" sz="3200" b="0" i="0" u="none" strike="noStrike" baseline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 algn="l">
              <a:lnSpc>
                <a:spcPct val="100000"/>
              </a:lnSpc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Adversarial ML Algorithms:  </a:t>
            </a:r>
            <a:r>
              <a:rPr lang="en-US" sz="28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New optimization methods</a:t>
            </a:r>
            <a:r>
              <a:rPr lang="en-US" sz="2800" b="0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28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Data foundations</a:t>
            </a:r>
            <a:r>
              <a:rPr lang="en-US" sz="2800" b="0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28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Scalability on the edge &amp; distributed systems.</a:t>
            </a:r>
          </a:p>
          <a:p>
            <a:pPr marL="457200" lvl="0" indent="-457200" algn="l">
              <a:lnSpc>
                <a:spcPct val="100000"/>
              </a:lnSpc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Adversarial ML Applications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  <a:r>
              <a:rPr lang="en-US" sz="28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New use cases</a:t>
            </a:r>
            <a:r>
              <a:rPr lang="en-US" sz="2800" b="0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28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Adversarial ML for good.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gister at icml.cc">
            <a:extLst>
              <a:ext uri="{FF2B5EF4-FFF2-40B4-BE49-F238E27FC236}">
                <a16:creationId xmlns:a16="http://schemas.microsoft.com/office/drawing/2014/main" id="{AA49662D-ECA2-42D3-BB0B-FC5BDE13AAA4}"/>
              </a:ext>
            </a:extLst>
          </p:cNvPr>
          <p:cNvSpPr txBox="1"/>
          <p:nvPr/>
        </p:nvSpPr>
        <p:spPr>
          <a:xfrm>
            <a:off x="965656" y="7672185"/>
            <a:ext cx="9536846" cy="2168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Autofit/>
          </a:bodyPr>
          <a:lstStyle>
            <a:lvl1pPr>
              <a:lnSpc>
                <a:spcPct val="80000"/>
              </a:lnSpc>
              <a:defRPr sz="6000" b="1" spc="-119">
                <a:solidFill>
                  <a:srgbClr val="FFFFFF"/>
                </a:solidFill>
              </a:defRPr>
            </a:lvl1pPr>
          </a:lstStyle>
          <a:p>
            <a:pPr marL="0" marR="0" lvl="0" indent="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Call for papers:</a:t>
            </a:r>
          </a:p>
          <a:p>
            <a:pPr marL="457200" marR="0" lvl="0" indent="-45720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Full paper submission track: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6 pages </a:t>
            </a:r>
            <a:r>
              <a:rPr lang="en-US" sz="2800" b="0" dirty="0">
                <a:latin typeface="Arial" panose="020B0604020202020204" pitchFamily="34" charset="0"/>
                <a:cs typeface="Arial" panose="020B0604020202020204" pitchFamily="34" charset="0"/>
              </a:rPr>
              <a:t>with unlimited references or supplementary materials.</a:t>
            </a:r>
            <a:endParaRPr lang="en-US" sz="32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45720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Blue Sky Ideas submission track: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 2 pages </a:t>
            </a:r>
            <a:r>
              <a:rPr lang="en-US" sz="2800" b="0" dirty="0">
                <a:latin typeface="Arial" panose="020B0604020202020204" pitchFamily="34" charset="0"/>
                <a:cs typeface="Arial" panose="020B0604020202020204" pitchFamily="34" charset="0"/>
              </a:rPr>
              <a:t>targeting the high-risk, high-reward research ideas on adversarial ML.</a:t>
            </a:r>
            <a:endParaRPr lang="en-US" sz="32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gister at icml.cc">
            <a:extLst>
              <a:ext uri="{FF2B5EF4-FFF2-40B4-BE49-F238E27FC236}">
                <a16:creationId xmlns:a16="http://schemas.microsoft.com/office/drawing/2014/main" id="{2283801C-C05F-4B7B-B00D-86B17C30FC63}"/>
              </a:ext>
            </a:extLst>
          </p:cNvPr>
          <p:cNvSpPr txBox="1"/>
          <p:nvPr/>
        </p:nvSpPr>
        <p:spPr>
          <a:xfrm>
            <a:off x="920376" y="10038522"/>
            <a:ext cx="7497586" cy="348351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>
              <a:lnSpc>
                <a:spcPct val="80000"/>
              </a:lnSpc>
              <a:defRPr sz="6000" b="1" spc="-119">
                <a:solidFill>
                  <a:srgbClr val="FFFFFF"/>
                </a:solidFill>
              </a:defRPr>
            </a:lvl1pPr>
          </a:lstStyle>
          <a:p>
            <a:pPr marL="0" marR="0" lvl="0" indent="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Important Dates:</a:t>
            </a:r>
          </a:p>
          <a:p>
            <a:pPr marL="457200" marR="0" lvl="0" indent="-45720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Submission deadline: May 23rd,  2022</a:t>
            </a:r>
          </a:p>
          <a:p>
            <a:pPr marL="457200" marR="0" lvl="0" indent="-45720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Notification to authors: June 13th, 2022</a:t>
            </a:r>
          </a:p>
          <a:p>
            <a:pPr marL="457200" marR="0" lvl="0" indent="-45720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Camera </a:t>
            </a:r>
            <a:r>
              <a:rPr lang="en-US" altLang="zh-CN" sz="3200" b="0" dirty="0">
                <a:latin typeface="Arial" panose="020B0604020202020204" pitchFamily="34" charset="0"/>
                <a:cs typeface="Arial" panose="020B0604020202020204" pitchFamily="34" charset="0"/>
              </a:rPr>
              <a:t>ready deadline: July 8th, 2022</a:t>
            </a:r>
          </a:p>
          <a:p>
            <a:pPr marL="457200" marR="0" lvl="0" indent="-45720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Conference: July 22nd, 2022</a:t>
            </a:r>
          </a:p>
          <a:p>
            <a:pPr marL="457200" marR="0" lvl="0" indent="-45720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Submission: </a:t>
            </a:r>
            <a:r>
              <a:rPr lang="en-US" sz="3200" dirty="0">
                <a:solidFill>
                  <a:schemeClr val="accent4"/>
                </a:solidFill>
                <a:latin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AdvML Frontiers 2022 @ ICML 2022</a:t>
            </a:r>
            <a:endParaRPr lang="en-US" sz="3600" dirty="0">
              <a:solidFill>
                <a:schemeClr val="accent4"/>
              </a:solidFill>
              <a:latin typeface="Helvetica Neue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8D6A202-447F-4428-8A59-5B8155A1CF03}"/>
              </a:ext>
            </a:extLst>
          </p:cNvPr>
          <p:cNvGrpSpPr/>
          <p:nvPr/>
        </p:nvGrpSpPr>
        <p:grpSpPr>
          <a:xfrm>
            <a:off x="11141365" y="5493455"/>
            <a:ext cx="12830942" cy="6216755"/>
            <a:chOff x="8969937" y="7345148"/>
            <a:chExt cx="15246647" cy="7101577"/>
          </a:xfrm>
        </p:grpSpPr>
        <p:pic>
          <p:nvPicPr>
            <p:cNvPr id="16" name="Picture 15" descr="A person in a suit&#10;&#10;Description automatically generated with low confidence">
              <a:extLst>
                <a:ext uri="{FF2B5EF4-FFF2-40B4-BE49-F238E27FC236}">
                  <a16:creationId xmlns:a16="http://schemas.microsoft.com/office/drawing/2014/main" id="{A575DFD1-5F54-41F3-BA0F-609B5A178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006174" y="7349065"/>
              <a:ext cx="2800763" cy="3409447"/>
            </a:xfrm>
            <a:prstGeom prst="rect">
              <a:avLst/>
            </a:prstGeom>
          </p:spPr>
        </p:pic>
        <p:pic>
          <p:nvPicPr>
            <p:cNvPr id="17" name="Picture 16" descr="A person wearing glasses&#10;&#10;Description automatically generated with medium confidence">
              <a:extLst>
                <a:ext uri="{FF2B5EF4-FFF2-40B4-BE49-F238E27FC236}">
                  <a16:creationId xmlns:a16="http://schemas.microsoft.com/office/drawing/2014/main" id="{6D23F0DD-9356-4F52-B68E-B46FEB533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890149" y="7345148"/>
              <a:ext cx="2814017" cy="3409447"/>
            </a:xfrm>
            <a:prstGeom prst="rect">
              <a:avLst/>
            </a:prstGeom>
          </p:spPr>
        </p:pic>
        <p:pic>
          <p:nvPicPr>
            <p:cNvPr id="18" name="Picture 17" descr="A person wearing glasses&#10;&#10;Description automatically generated with low confidence">
              <a:extLst>
                <a:ext uri="{FF2B5EF4-FFF2-40B4-BE49-F238E27FC236}">
                  <a16:creationId xmlns:a16="http://schemas.microsoft.com/office/drawing/2014/main" id="{B90410FA-6C7E-4021-9268-23926C2CE7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47903" y="7349226"/>
              <a:ext cx="2819115" cy="340944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3ACF24E-3D64-42CA-AC67-9464F93F3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969937" y="11042023"/>
              <a:ext cx="2748982" cy="3404702"/>
            </a:xfrm>
            <a:prstGeom prst="rect">
              <a:avLst/>
            </a:prstGeom>
          </p:spPr>
        </p:pic>
        <p:pic>
          <p:nvPicPr>
            <p:cNvPr id="20" name="Picture 19" descr="A person with a beard and glasses&#10;&#10;Description automatically generated with medium confidence">
              <a:extLst>
                <a:ext uri="{FF2B5EF4-FFF2-40B4-BE49-F238E27FC236}">
                  <a16:creationId xmlns:a16="http://schemas.microsoft.com/office/drawing/2014/main" id="{3AEAE90B-FA49-4F5D-9E65-3783090B0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2070785" y="11042023"/>
              <a:ext cx="2797404" cy="3404702"/>
            </a:xfrm>
            <a:prstGeom prst="rect">
              <a:avLst/>
            </a:prstGeom>
          </p:spPr>
        </p:pic>
        <p:pic>
          <p:nvPicPr>
            <p:cNvPr id="21" name="Picture 20" descr="A person with a mustache&#10;&#10;Description automatically generated with low confidence">
              <a:extLst>
                <a:ext uri="{FF2B5EF4-FFF2-40B4-BE49-F238E27FC236}">
                  <a16:creationId xmlns:a16="http://schemas.microsoft.com/office/drawing/2014/main" id="{8BEB5A02-DBDB-4F7D-80FF-96A86BDA5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8308092" y="11042023"/>
              <a:ext cx="2797404" cy="3404702"/>
            </a:xfrm>
            <a:prstGeom prst="rect">
              <a:avLst/>
            </a:prstGeom>
          </p:spPr>
        </p:pic>
        <p:pic>
          <p:nvPicPr>
            <p:cNvPr id="22" name="Picture 21" descr="A person wearing glasses&#10;&#10;Description automatically generated with medium confidence">
              <a:extLst>
                <a:ext uri="{FF2B5EF4-FFF2-40B4-BE49-F238E27FC236}">
                  <a16:creationId xmlns:a16="http://schemas.microsoft.com/office/drawing/2014/main" id="{5D8588FB-6F24-4340-A86F-4BB0B55665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3769026" y="7345148"/>
              <a:ext cx="2819115" cy="3413525"/>
            </a:xfrm>
            <a:prstGeom prst="rect">
              <a:avLst/>
            </a:prstGeom>
          </p:spPr>
        </p:pic>
        <p:pic>
          <p:nvPicPr>
            <p:cNvPr id="23" name="Picture 22" descr="A person taking a selfie&#10;&#10;Description automatically generated with medium confidence">
              <a:extLst>
                <a:ext uri="{FF2B5EF4-FFF2-40B4-BE49-F238E27FC236}">
                  <a16:creationId xmlns:a16="http://schemas.microsoft.com/office/drawing/2014/main" id="{70D53AE9-ECF8-4607-B579-A293565F2C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b="1270"/>
            <a:stretch/>
          </p:blipFill>
          <p:spPr>
            <a:xfrm>
              <a:off x="15200031" y="11112163"/>
              <a:ext cx="2776219" cy="3334562"/>
            </a:xfrm>
            <a:prstGeom prst="rect">
              <a:avLst/>
            </a:prstGeom>
          </p:spPr>
        </p:pic>
        <p:pic>
          <p:nvPicPr>
            <p:cNvPr id="24" name="Picture 23" descr="A person wearing glasses and a suit&#10;&#10;Description automatically generated with medium confidence">
              <a:extLst>
                <a:ext uri="{FF2B5EF4-FFF2-40B4-BE49-F238E27FC236}">
                  <a16:creationId xmlns:a16="http://schemas.microsoft.com/office/drawing/2014/main" id="{B2506C2A-B796-4CD4-A427-C50D4D6D2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1437338" y="11042023"/>
              <a:ext cx="2779246" cy="3377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89343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</TotalTime>
  <Words>155</Words>
  <Application>Microsoft Macintosh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Helvetica Neue</vt:lpstr>
      <vt:lpstr>Helvetica Neue Medium</vt:lpstr>
      <vt:lpstr>30_BasicColor</vt:lpstr>
      <vt:lpstr>New Frontiers in Adversarial Machine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Frontiers in Adversarial Machine Learning</dc:title>
  <dc:creator>Chengyin</dc:creator>
  <cp:lastModifiedBy>Liu, Sijia</cp:lastModifiedBy>
  <cp:revision>18</cp:revision>
  <dcterms:modified xsi:type="dcterms:W3CDTF">2022-03-29T22:38:28Z</dcterms:modified>
</cp:coreProperties>
</file>